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6" r:id="rId10"/>
    <p:sldId id="267" r:id="rId11"/>
    <p:sldId id="262" r:id="rId12"/>
  </p:sldIdLst>
  <p:sldSz cx="9144000" cy="5143500" type="screen16x9"/>
  <p:notesSz cx="6858000" cy="9144000"/>
  <p:embeddedFontLst>
    <p:embeddedFont>
      <p:font typeface="Alfa Slab One" pitchFamily="2" charset="77"/>
      <p:regular r:id="rId14"/>
    </p:embeddedFont>
    <p:embeddedFont>
      <p:font typeface="Cambria Math" panose="02040503050406030204" pitchFamily="18" charset="0"/>
      <p:regular r:id="rId15"/>
    </p:embeddedFont>
    <p:embeddedFont>
      <p:font typeface="Proxima Nova" panose="020005060300000200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>
      <p:cViewPr varScale="1">
        <p:scale>
          <a:sx n="120" d="100"/>
          <a:sy n="120" d="100"/>
        </p:scale>
        <p:origin x="200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cbf41584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cbf41584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dcbf4158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dcbf4158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dcbf4158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dcbf4158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bf4158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cbf4158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Jan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bf4158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cbf4158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Jan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05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cbf4158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dcbf41584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82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cbf4158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cbf4158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910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3405"/>
            <a:ext cx="5238495" cy="11061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Team 9 - </a:t>
            </a:r>
            <a:br>
              <a:rPr lang="es" dirty="0"/>
            </a:br>
            <a:r>
              <a:rPr lang="es" dirty="0"/>
              <a:t>The Jordans</a:t>
            </a:r>
            <a:endParaRPr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25" y="1710475"/>
            <a:ext cx="2398200" cy="20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318" y="1710475"/>
            <a:ext cx="2064948" cy="20649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C9B3E383-207D-8747-A4FA-28D53F61B401}"/>
              </a:ext>
            </a:extLst>
          </p:cNvPr>
          <p:cNvSpPr txBox="1">
            <a:spLocks/>
          </p:cNvSpPr>
          <p:nvPr/>
        </p:nvSpPr>
        <p:spPr>
          <a:xfrm>
            <a:off x="6781792" y="3871116"/>
            <a:ext cx="2300364" cy="110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lfa Slab One"/>
              <a:buNone/>
              <a:defRPr sz="54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Fernanda Rangel</a:t>
            </a:r>
          </a:p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Jan Castillo</a:t>
            </a:r>
          </a:p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Diego DuVall</a:t>
            </a:r>
          </a:p>
          <a:p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Marco Solorzano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Salary</a:t>
            </a:r>
            <a:r>
              <a:rPr lang="es-ES" dirty="0"/>
              <a:t> vs factor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3496D2-CCE3-BC44-AE2B-2E38D880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6" y="1615347"/>
            <a:ext cx="3677882" cy="216346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84821F0-BE5D-1C4F-9D2E-7C2519F3CA2C}"/>
              </a:ext>
            </a:extLst>
          </p:cNvPr>
          <p:cNvSpPr txBox="1"/>
          <p:nvPr/>
        </p:nvSpPr>
        <p:spPr>
          <a:xfrm>
            <a:off x="943847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3.1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E870B9-FE12-3A40-96BF-35BEBAF9F142}"/>
              </a:ext>
            </a:extLst>
          </p:cNvPr>
          <p:cNvSpPr txBox="1"/>
          <p:nvPr/>
        </p:nvSpPr>
        <p:spPr>
          <a:xfrm>
            <a:off x="4999754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3.2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EB7D49-2FE8-524C-B990-4B7A5657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13" y="1636424"/>
            <a:ext cx="3677882" cy="216346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67E129-E430-3344-A7AF-7252297D838E}"/>
              </a:ext>
            </a:extLst>
          </p:cNvPr>
          <p:cNvSpPr txBox="1"/>
          <p:nvPr/>
        </p:nvSpPr>
        <p:spPr>
          <a:xfrm>
            <a:off x="550440" y="3946729"/>
            <a:ext cx="76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accent6">
                    <a:lumMod val="75000"/>
                  </a:schemeClr>
                </a:solidFill>
                <a:latin typeface="Alfa Slab One"/>
              </a:defRPr>
            </a:lvl1pPr>
          </a:lstStyle>
          <a:p>
            <a:r>
              <a:rPr lang="es-MX" dirty="0"/>
              <a:t>Also positive relation, but this time we can appreciate a stronger relation (grater slope) between our factor and how much do players earn per year</a:t>
            </a:r>
          </a:p>
        </p:txBody>
      </p:sp>
    </p:spTree>
    <p:extLst>
      <p:ext uri="{BB962C8B-B14F-4D97-AF65-F5344CB8AC3E}">
        <p14:creationId xmlns:p14="http://schemas.microsoft.com/office/powerpoint/2010/main" val="1295640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Implications of your findings: what do your findings mean?</a:t>
            </a:r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204CE8-E645-6E4C-81C5-7AA50F590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05515"/>
            <a:ext cx="8520600" cy="2963359"/>
          </a:xfrm>
        </p:spPr>
        <p:txBody>
          <a:bodyPr/>
          <a:lstStyle/>
          <a:p>
            <a:r>
              <a:rPr lang="es-MX" dirty="0"/>
              <a:t>“F” position have a really good age range and is well paid</a:t>
            </a:r>
          </a:p>
          <a:p>
            <a:r>
              <a:rPr lang="es" dirty="0"/>
              <a:t>The effect of the age factor in the performance varies just a little between positions</a:t>
            </a:r>
          </a:p>
          <a:p>
            <a:r>
              <a:rPr lang="es-MX" dirty="0"/>
              <a:t>A greater factor depends more on how many years a player have as pro instead of how old he is</a:t>
            </a:r>
          </a:p>
          <a:p>
            <a:r>
              <a:rPr lang="es-MX" dirty="0"/>
              <a:t>It could be said that money could pay for talent in this sport</a:t>
            </a:r>
          </a:p>
          <a:p>
            <a:endParaRPr lang="es-MX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13722" y="1434237"/>
            <a:ext cx="55821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1.- The effect of the age factor in the performance varies depending on the player’s position. 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Hypothesis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381154" y="3555350"/>
            <a:ext cx="5252486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s" dirty="0"/>
              <a:t>3.- Investment pays back because players with grater salary have a better performance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805535" y="2425375"/>
            <a:ext cx="5924332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2.-  Players with more experience will have a better factor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data sources</a:t>
            </a:r>
            <a:endParaRPr dirty="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926" y="1873627"/>
            <a:ext cx="2770497" cy="145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03" y="2037524"/>
            <a:ext cx="3909426" cy="21698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546E5E-15ED-CC47-BEC1-71C671807129}"/>
              </a:ext>
            </a:extLst>
          </p:cNvPr>
          <p:cNvSpPr txBox="1"/>
          <p:nvPr/>
        </p:nvSpPr>
        <p:spPr>
          <a:xfrm>
            <a:off x="1148316" y="1637414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Alfa Slab One"/>
                <a:sym typeface="Alfa Slab One"/>
              </a:rPr>
              <a:t>Basketball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Monster</a:t>
            </a:r>
            <a:endParaRPr lang="es-MX" sz="2400" dirty="0">
              <a:solidFill>
                <a:schemeClr val="accent6">
                  <a:lumMod val="75000"/>
                </a:schemeClr>
              </a:solidFill>
              <a:latin typeface="Alfa Slab On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F70102-EDB3-E84C-9711-0145171784D9}"/>
              </a:ext>
            </a:extLst>
          </p:cNvPr>
          <p:cNvSpPr txBox="1"/>
          <p:nvPr/>
        </p:nvSpPr>
        <p:spPr>
          <a:xfrm>
            <a:off x="5631900" y="32089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API - NBA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Exploration and Cleanup Process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1DCF8B-61C6-43A9-927F-A83FB417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8" y="1508325"/>
            <a:ext cx="2751558" cy="30673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D1B62C-B500-4CF6-9B8A-4E8008D1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141" y="1118833"/>
            <a:ext cx="5674519" cy="18220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F93C66-4A55-4B8F-97BF-0124887EC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142" y="3041980"/>
            <a:ext cx="4100515" cy="19656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BB6BEE4-37CF-45F1-8B31-B97464365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8"/>
          <a:stretch/>
        </p:blipFill>
        <p:spPr>
          <a:xfrm>
            <a:off x="154537" y="94981"/>
            <a:ext cx="4910381" cy="29099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F17121-8B2B-4C23-B52F-CCC592168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7" y="3142965"/>
            <a:ext cx="6698456" cy="18984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EA45AB-901A-40E5-BA19-35461AE1E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881" y="52387"/>
            <a:ext cx="2019300" cy="5038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27587F-D50C-43F8-9BA6-0663F1C31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968" y="1223166"/>
            <a:ext cx="3900941" cy="15976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5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B4326E-2334-4B02-A008-45F7E2EA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250031"/>
            <a:ext cx="8801100" cy="1943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5A0F79-1730-4026-9C93-7B3A75B5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4" y="3062284"/>
            <a:ext cx="6229350" cy="204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5;p17">
                <a:extLst>
                  <a:ext uri="{FF2B5EF4-FFF2-40B4-BE49-F238E27FC236}">
                    <a16:creationId xmlns:a16="http://schemas.microsoft.com/office/drawing/2014/main" id="{3B4D879C-4E10-4212-A34F-4F44D1A2DD8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43173" y="2189557"/>
                <a:ext cx="3679033" cy="7762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𝑭𝒂𝒄𝒕𝒐𝒓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𝑾𝒆𝒊𝒈𝒉𝒆𝒅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+/−</m:t>
                          </m:r>
                        </m:num>
                        <m:den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𝑮𝒂𝒎𝒆𝒔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𝑷𝒍𝒂𝒚𝒆𝒅</m:t>
                          </m:r>
                        </m:den>
                      </m:f>
                    </m:oMath>
                  </m:oMathPara>
                </a14:m>
                <a:endParaRPr b="1" dirty="0"/>
              </a:p>
            </p:txBody>
          </p:sp>
        </mc:Choice>
        <mc:Fallback xmlns="">
          <p:sp>
            <p:nvSpPr>
              <p:cNvPr id="8" name="Google Shape;85;p17">
                <a:extLst>
                  <a:ext uri="{FF2B5EF4-FFF2-40B4-BE49-F238E27FC236}">
                    <a16:creationId xmlns:a16="http://schemas.microsoft.com/office/drawing/2014/main" id="{3B4D879C-4E10-4212-A34F-4F44D1A2DD8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43173" y="2189557"/>
                <a:ext cx="3679033" cy="776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46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Analysis process (jupyter notebook)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Age</a:t>
            </a:r>
            <a:r>
              <a:rPr lang="es-ES" dirty="0"/>
              <a:t> vs factor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5BFB52-05F4-1F48-8FD4-32AA65E7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13" y="1568454"/>
            <a:ext cx="3677882" cy="21634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6BBF1B-1D8A-7D48-930E-DC31A0A3B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5" y="1568454"/>
            <a:ext cx="3677882" cy="21634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0A5620D-8E8E-6D4E-B658-6ABDA50A4456}"/>
              </a:ext>
            </a:extLst>
          </p:cNvPr>
          <p:cNvSpPr txBox="1"/>
          <p:nvPr/>
        </p:nvSpPr>
        <p:spPr>
          <a:xfrm>
            <a:off x="789181" y="3981161"/>
            <a:ext cx="765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Positive relation between factor and the age of the player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9B4700A-FF3F-E045-90CD-3F8F7956AF2B}"/>
              </a:ext>
            </a:extLst>
          </p:cNvPr>
          <p:cNvSpPr txBox="1"/>
          <p:nvPr/>
        </p:nvSpPr>
        <p:spPr>
          <a:xfrm>
            <a:off x="943847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1.1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EFE926-EA86-3243-A963-FEAA79C92BDD}"/>
              </a:ext>
            </a:extLst>
          </p:cNvPr>
          <p:cNvSpPr txBox="1"/>
          <p:nvPr/>
        </p:nvSpPr>
        <p:spPr>
          <a:xfrm>
            <a:off x="4999754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1.2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Years</a:t>
            </a:r>
            <a:r>
              <a:rPr lang="es-ES" dirty="0"/>
              <a:t> Pro vs factor</a:t>
            </a:r>
            <a:endParaRPr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A5620D-8E8E-6D4E-B658-6ABDA50A4456}"/>
              </a:ext>
            </a:extLst>
          </p:cNvPr>
          <p:cNvSpPr txBox="1"/>
          <p:nvPr/>
        </p:nvSpPr>
        <p:spPr>
          <a:xfrm>
            <a:off x="550440" y="3946729"/>
            <a:ext cx="76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accent6">
                    <a:lumMod val="75000"/>
                  </a:schemeClr>
                </a:solidFill>
                <a:latin typeface="Alfa Slab One"/>
              </a:defRPr>
            </a:lvl1pPr>
          </a:lstStyle>
          <a:p>
            <a:r>
              <a:rPr lang="es-MX" dirty="0"/>
              <a:t>Positive relation between factor and how many years a player have been professional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11C9D9-E739-5F4E-B220-E3548D43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6" y="1501202"/>
            <a:ext cx="3677882" cy="21634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B5AD0A-A7D4-C741-8BF3-5B033DA57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14" y="1501202"/>
            <a:ext cx="3677882" cy="216346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DB56B4B-46C0-3F46-8A14-45FC7453857E}"/>
              </a:ext>
            </a:extLst>
          </p:cNvPr>
          <p:cNvSpPr txBox="1"/>
          <p:nvPr/>
        </p:nvSpPr>
        <p:spPr>
          <a:xfrm>
            <a:off x="943847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2.1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8AE6C5-51FA-7248-AB24-5C506843BC2B}"/>
              </a:ext>
            </a:extLst>
          </p:cNvPr>
          <p:cNvSpPr txBox="1"/>
          <p:nvPr/>
        </p:nvSpPr>
        <p:spPr>
          <a:xfrm>
            <a:off x="4999754" y="113187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Alfa Slab One"/>
              </a:rPr>
              <a:t>Graph 2.2 </a:t>
            </a:r>
          </a:p>
        </p:txBody>
      </p:sp>
    </p:spTree>
    <p:extLst>
      <p:ext uri="{BB962C8B-B14F-4D97-AF65-F5344CB8AC3E}">
        <p14:creationId xmlns:p14="http://schemas.microsoft.com/office/powerpoint/2010/main" val="2763730412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229</Words>
  <Application>Microsoft Macintosh PowerPoint</Application>
  <PresentationFormat>Presentación en pantalla (16:9)</PresentationFormat>
  <Paragraphs>38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Proxima Nova</vt:lpstr>
      <vt:lpstr>Alfa Slab One</vt:lpstr>
      <vt:lpstr>Cambria Math</vt:lpstr>
      <vt:lpstr>Arial</vt:lpstr>
      <vt:lpstr>Gameday</vt:lpstr>
      <vt:lpstr>Team 9 -  The Jordans</vt:lpstr>
      <vt:lpstr>Our Hypothesis</vt:lpstr>
      <vt:lpstr>Our data sources</vt:lpstr>
      <vt:lpstr>Exploration and Cleanup Process</vt:lpstr>
      <vt:lpstr>Presentación de PowerPoint</vt:lpstr>
      <vt:lpstr>Presentación de PowerPoint</vt:lpstr>
      <vt:lpstr>Analysis process (jupyter notebook)</vt:lpstr>
      <vt:lpstr>Age vs factor</vt:lpstr>
      <vt:lpstr>Years Pro vs factor</vt:lpstr>
      <vt:lpstr>Salary vs factor</vt:lpstr>
      <vt:lpstr>Implications of your findings: what do your findings mean?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 Fans</dc:title>
  <cp:lastModifiedBy>Marco Antonio Solorzano Baez</cp:lastModifiedBy>
  <cp:revision>19</cp:revision>
  <dcterms:modified xsi:type="dcterms:W3CDTF">2019-07-20T07:28:00Z</dcterms:modified>
</cp:coreProperties>
</file>